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62" r:id="rId3"/>
    <p:sldId id="257" r:id="rId4"/>
    <p:sldId id="258" r:id="rId5"/>
    <p:sldId id="259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595" autoAdjust="0"/>
  </p:normalViewPr>
  <p:slideViewPr>
    <p:cSldViewPr>
      <p:cViewPr varScale="1">
        <p:scale>
          <a:sx n="101" d="100"/>
          <a:sy n="101" d="100"/>
        </p:scale>
        <p:origin x="29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E08DC6AA-3D52-40F6-99D6-C194C4EDA06E}" type="datetimeFigureOut">
              <a:rPr lang="ru-RU" smtClean="0"/>
              <a:pPr/>
              <a:t>05.12.2025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F3499009-9945-469E-BD5A-13B8D0EC61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C6AA-3D52-40F6-99D6-C194C4EDA06E}" type="datetimeFigureOut">
              <a:rPr lang="ru-RU" smtClean="0"/>
              <a:pPr/>
              <a:t>05.12.2025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9009-9945-469E-BD5A-13B8D0EC61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C6AA-3D52-40F6-99D6-C194C4EDA06E}" type="datetimeFigureOut">
              <a:rPr lang="ru-RU" smtClean="0"/>
              <a:pPr/>
              <a:t>05.12.2025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9009-9945-469E-BD5A-13B8D0EC61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C6AA-3D52-40F6-99D6-C194C4EDA06E}" type="datetimeFigureOut">
              <a:rPr lang="ru-RU" smtClean="0"/>
              <a:pPr/>
              <a:t>05.12.2025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9009-9945-469E-BD5A-13B8D0EC61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08DC6AA-3D52-40F6-99D6-C194C4EDA06E}" type="datetimeFigureOut">
              <a:rPr lang="ru-RU" smtClean="0"/>
              <a:pPr/>
              <a:t>05.12.2025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3499009-9945-469E-BD5A-13B8D0EC61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E08DC6AA-3D52-40F6-99D6-C194C4EDA06E}" type="datetimeFigureOut">
              <a:rPr lang="ru-RU" smtClean="0"/>
              <a:pPr/>
              <a:t>05.12.2025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F3499009-9945-469E-BD5A-13B8D0EC61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C6AA-3D52-40F6-99D6-C194C4EDA06E}" type="datetimeFigureOut">
              <a:rPr lang="ru-RU" smtClean="0"/>
              <a:pPr/>
              <a:t>05.12.2025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9009-9945-469E-BD5A-13B8D0EC61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C6AA-3D52-40F6-99D6-C194C4EDA06E}" type="datetimeFigureOut">
              <a:rPr lang="ru-RU" smtClean="0"/>
              <a:pPr/>
              <a:t>05.12.2025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9009-9945-469E-BD5A-13B8D0EC61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C6AA-3D52-40F6-99D6-C194C4EDA06E}" type="datetimeFigureOut">
              <a:rPr lang="ru-RU" smtClean="0"/>
              <a:pPr/>
              <a:t>05.12.2025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9009-9945-469E-BD5A-13B8D0EC61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C6AA-3D52-40F6-99D6-C194C4EDA06E}" type="datetimeFigureOut">
              <a:rPr lang="ru-RU" smtClean="0"/>
              <a:pPr/>
              <a:t>05.12.2025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9009-9945-469E-BD5A-13B8D0EC61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C6AA-3D52-40F6-99D6-C194C4EDA06E}" type="datetimeFigureOut">
              <a:rPr lang="ru-RU" smtClean="0"/>
              <a:pPr/>
              <a:t>05.12.2025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9009-9945-469E-BD5A-13B8D0EC61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E08DC6AA-3D52-40F6-99D6-C194C4EDA06E}" type="datetimeFigureOut">
              <a:rPr lang="ru-RU" smtClean="0"/>
              <a:pPr/>
              <a:t>05.12.2025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F3499009-9945-469E-BD5A-13B8D0EC619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3600" b="1" dirty="0"/>
              <a:t>АЭС1 английский 04.12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3861048"/>
            <a:ext cx="7776864" cy="1752600"/>
          </a:xfrm>
        </p:spPr>
        <p:txBody>
          <a:bodyPr>
            <a:normAutofit fontScale="92500"/>
          </a:bodyPr>
          <a:lstStyle/>
          <a:p>
            <a:r>
              <a:rPr lang="ru-RU" sz="5000" dirty="0"/>
              <a:t>Задание: изучить грамматический материал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Present Continuous</a:t>
            </a:r>
            <a:endParaRPr lang="ru-RU" sz="6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3861048"/>
            <a:ext cx="4953000" cy="1752600"/>
          </a:xfrm>
        </p:spPr>
        <p:txBody>
          <a:bodyPr>
            <a:normAutofit fontScale="85000" lnSpcReduction="20000"/>
          </a:bodyPr>
          <a:lstStyle/>
          <a:p>
            <a:r>
              <a:rPr lang="ru-RU" sz="5000" dirty="0"/>
              <a:t>Настоящее продолженное/</a:t>
            </a:r>
          </a:p>
          <a:p>
            <a:r>
              <a:rPr lang="ru-RU" sz="5000" dirty="0"/>
              <a:t>длительное время</a:t>
            </a:r>
          </a:p>
        </p:txBody>
      </p:sp>
    </p:spTree>
    <p:extLst>
      <p:ext uri="{BB962C8B-B14F-4D97-AF65-F5344CB8AC3E}">
        <p14:creationId xmlns:p14="http://schemas.microsoft.com/office/powerpoint/2010/main" val="2909615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922114"/>
          </a:xfrm>
        </p:spPr>
        <p:txBody>
          <a:bodyPr>
            <a:normAutofit fontScale="90000"/>
          </a:bodyPr>
          <a:lstStyle/>
          <a:p>
            <a:pPr algn="ctr"/>
            <a:br>
              <a:rPr lang="ru-RU" b="1" dirty="0"/>
            </a:br>
            <a:r>
              <a:rPr lang="en-US" b="1" dirty="0"/>
              <a:t>Present Continuous </a:t>
            </a:r>
            <a:r>
              <a:rPr lang="ru-RU" b="1" dirty="0"/>
              <a:t>употребляется</a:t>
            </a:r>
            <a:br>
              <a:rPr lang="ru-RU" b="1" dirty="0"/>
            </a:br>
            <a:r>
              <a:rPr lang="ru-RU" sz="3600" b="1" dirty="0"/>
              <a:t>для выражения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57158" y="1785926"/>
            <a:ext cx="8229600" cy="4325112"/>
          </a:xfrm>
        </p:spPr>
        <p:txBody>
          <a:bodyPr>
            <a:normAutofit/>
          </a:bodyPr>
          <a:lstStyle/>
          <a:p>
            <a:pPr marL="624078" indent="-514350">
              <a:buNone/>
            </a:pPr>
            <a:r>
              <a:rPr lang="en-US" dirty="0"/>
              <a:t>1. </a:t>
            </a:r>
            <a:r>
              <a:rPr lang="ru-RU" dirty="0"/>
              <a:t>  </a:t>
            </a:r>
            <a:r>
              <a:rPr lang="ru-RU" b="1" dirty="0"/>
              <a:t>Длительного действия, совершающегося в момент речи.</a:t>
            </a:r>
          </a:p>
          <a:p>
            <a:pPr marL="624078" indent="-514350">
              <a:buNone/>
            </a:pPr>
            <a:r>
              <a:rPr lang="en-US" dirty="0"/>
              <a:t>     He is reading a newspaper now.</a:t>
            </a:r>
          </a:p>
          <a:p>
            <a:pPr marL="624078" indent="-514350">
              <a:buNone/>
            </a:pPr>
            <a:r>
              <a:rPr lang="en-US" dirty="0"/>
              <a:t>2. </a:t>
            </a:r>
            <a:r>
              <a:rPr lang="ru-RU" b="1" dirty="0"/>
              <a:t>Длительного действия,</a:t>
            </a:r>
          </a:p>
          <a:p>
            <a:pPr marL="624078" indent="-514350">
              <a:buNone/>
            </a:pPr>
            <a:r>
              <a:rPr lang="ru-RU" b="1" dirty="0"/>
              <a:t>    совершающегося в настоящий период</a:t>
            </a:r>
            <a:r>
              <a:rPr lang="en-US" b="1" dirty="0"/>
              <a:t>,</a:t>
            </a:r>
            <a:endParaRPr lang="ru-RU" b="1" dirty="0"/>
          </a:p>
          <a:p>
            <a:pPr marL="624078" indent="-514350">
              <a:buNone/>
            </a:pPr>
            <a:r>
              <a:rPr lang="ru-RU" b="1" dirty="0"/>
              <a:t>     но не обязательно в момент речи.</a:t>
            </a:r>
          </a:p>
          <a:p>
            <a:pPr marL="624078" indent="-514350">
              <a:buNone/>
            </a:pPr>
            <a:r>
              <a:rPr lang="en-US" dirty="0"/>
              <a:t>     He is writing a new play.</a:t>
            </a:r>
            <a:endParaRPr lang="ru-RU" dirty="0"/>
          </a:p>
          <a:p>
            <a:pPr marL="624078" indent="-514350">
              <a:buNone/>
            </a:pPr>
            <a:r>
              <a:rPr lang="ru-RU" dirty="0"/>
              <a:t>3. </a:t>
            </a:r>
            <a:r>
              <a:rPr lang="ru-RU" b="1" dirty="0"/>
              <a:t>Запланированных будущих действиях</a:t>
            </a:r>
            <a:r>
              <a:rPr lang="en-US" b="1" dirty="0"/>
              <a:t>.</a:t>
            </a:r>
            <a:endParaRPr lang="ru-RU" b="1" dirty="0"/>
          </a:p>
          <a:p>
            <a:pPr marL="624078" indent="-514350">
              <a:buNone/>
            </a:pPr>
            <a:r>
              <a:rPr lang="en-US" dirty="0"/>
              <a:t>     I’m graduating from the college next year.</a:t>
            </a:r>
            <a:endParaRPr lang="ru-RU" dirty="0"/>
          </a:p>
          <a:p>
            <a:pPr marL="624078" indent="-514350">
              <a:buFont typeface="+mj-lt"/>
              <a:buAutoNum type="arabicPeriod"/>
            </a:pPr>
            <a:endParaRPr lang="ru-RU" dirty="0"/>
          </a:p>
          <a:p>
            <a:pPr marL="624078" indent="-514350">
              <a:buFont typeface="+mj-lt"/>
              <a:buAutoNum type="arabicPeriod"/>
            </a:pPr>
            <a:endParaRPr lang="ru-RU" dirty="0"/>
          </a:p>
          <a:p>
            <a:pPr marL="624078" indent="-514350">
              <a:buFont typeface="+mj-lt"/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008112"/>
          </a:xfrm>
        </p:spPr>
        <p:txBody>
          <a:bodyPr/>
          <a:lstStyle/>
          <a:p>
            <a:pPr algn="ctr"/>
            <a:r>
              <a:rPr lang="ru-RU" b="1" dirty="0"/>
              <a:t>Слова - указатели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729712"/>
          </a:xfrm>
        </p:spPr>
        <p:txBody>
          <a:bodyPr>
            <a:normAutofit/>
          </a:bodyPr>
          <a:lstStyle/>
          <a:p>
            <a:r>
              <a:rPr lang="en-US" dirty="0"/>
              <a:t>now </a:t>
            </a:r>
            <a:r>
              <a:rPr lang="ru-RU" dirty="0"/>
              <a:t>- сейчас</a:t>
            </a:r>
            <a:endParaRPr lang="en-US" dirty="0"/>
          </a:p>
          <a:p>
            <a:r>
              <a:rPr lang="en-US" dirty="0"/>
              <a:t>at the moment </a:t>
            </a:r>
            <a:r>
              <a:rPr lang="ru-RU" dirty="0"/>
              <a:t>– в настоящий момент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96144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Образование </a:t>
            </a:r>
            <a:r>
              <a:rPr lang="en-US" b="1"/>
              <a:t>Present Continuous</a:t>
            </a:r>
            <a:endParaRPr lang="ru-RU" b="1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395535" y="1628800"/>
          <a:ext cx="8291265" cy="4870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827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7336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Образование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Употребление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6880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I </a:t>
                      </a:r>
                      <a:r>
                        <a:rPr lang="en-US" sz="2000" dirty="0">
                          <a:solidFill>
                            <a:srgbClr val="00B050"/>
                          </a:solidFill>
                        </a:rPr>
                        <a:t>am 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work</a:t>
                      </a:r>
                      <a:r>
                        <a:rPr lang="en-US" sz="2000" u="sng" dirty="0">
                          <a:solidFill>
                            <a:srgbClr val="FF0000"/>
                          </a:solidFill>
                        </a:rPr>
                        <a:t>ing</a:t>
                      </a:r>
                      <a:endParaRPr lang="ru-RU" sz="2000" u="sng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you/we/they</a:t>
                      </a:r>
                      <a:r>
                        <a:rPr lang="en-US" sz="2000" baseline="0" dirty="0"/>
                        <a:t>   </a:t>
                      </a:r>
                      <a:r>
                        <a:rPr lang="en-US" sz="2000" baseline="0" dirty="0">
                          <a:solidFill>
                            <a:srgbClr val="00B050"/>
                          </a:solidFill>
                        </a:rPr>
                        <a:t>are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baseline="0" dirty="0">
                          <a:solidFill>
                            <a:srgbClr val="FF0000"/>
                          </a:solidFill>
                        </a:rPr>
                        <a:t>work</a:t>
                      </a:r>
                      <a:r>
                        <a:rPr lang="en-US" sz="2000" u="sng" baseline="0" dirty="0">
                          <a:solidFill>
                            <a:srgbClr val="FF0000"/>
                          </a:solidFill>
                        </a:rPr>
                        <a:t>ing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aseline="0" dirty="0"/>
                        <a:t> he</a:t>
                      </a:r>
                      <a:r>
                        <a:rPr lang="en-US" sz="2000" dirty="0"/>
                        <a:t>/she/it   </a:t>
                      </a:r>
                      <a:r>
                        <a:rPr lang="en-US" sz="2000" dirty="0">
                          <a:solidFill>
                            <a:srgbClr val="00B050"/>
                          </a:solidFill>
                        </a:rPr>
                        <a:t>is</a:t>
                      </a:r>
                      <a:r>
                        <a:rPr lang="en-US" sz="2000" dirty="0"/>
                        <a:t>        </a:t>
                      </a:r>
                      <a:r>
                        <a:rPr lang="en-US" sz="2000" baseline="0" dirty="0"/>
                        <a:t>  </a:t>
                      </a:r>
                      <a:r>
                        <a:rPr lang="en-US" sz="2000" baseline="0" dirty="0">
                          <a:solidFill>
                            <a:srgbClr val="FF0000"/>
                          </a:solidFill>
                        </a:rPr>
                        <a:t>work</a:t>
                      </a:r>
                      <a:r>
                        <a:rPr lang="en-US" sz="2000" u="sng" baseline="0" dirty="0">
                          <a:solidFill>
                            <a:srgbClr val="FF0000"/>
                          </a:solidFill>
                        </a:rPr>
                        <a:t>ing</a:t>
                      </a:r>
                      <a:endParaRPr lang="en-US" sz="2000" u="sng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I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am wo</a:t>
                      </a:r>
                      <a:r>
                        <a:rPr lang="en-US" sz="2000" u="none" dirty="0">
                          <a:solidFill>
                            <a:schemeClr val="tx1"/>
                          </a:solidFill>
                        </a:rPr>
                        <a:t>rking  hard today.</a:t>
                      </a:r>
                      <a:endParaRPr lang="ru-RU" sz="2000" u="none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en-US" sz="2000" dirty="0"/>
                        <a:t>You are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wo</a:t>
                      </a:r>
                      <a:r>
                        <a:rPr lang="en-US" sz="2000" u="none" dirty="0">
                          <a:solidFill>
                            <a:schemeClr val="tx1"/>
                          </a:solidFill>
                        </a:rPr>
                        <a:t>rking  hard today.</a:t>
                      </a:r>
                    </a:p>
                    <a:p>
                      <a:pPr algn="l"/>
                      <a:r>
                        <a:rPr lang="en-US" sz="2000" u="none" dirty="0">
                          <a:solidFill>
                            <a:schemeClr val="tx1"/>
                          </a:solidFill>
                        </a:rPr>
                        <a:t>She is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wo</a:t>
                      </a:r>
                      <a:r>
                        <a:rPr lang="en-US" sz="2000" u="none" dirty="0">
                          <a:solidFill>
                            <a:schemeClr val="tx1"/>
                          </a:solidFill>
                        </a:rPr>
                        <a:t>rking  hard today.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9863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I   </a:t>
                      </a:r>
                      <a:r>
                        <a:rPr lang="en-US" sz="2000" baseline="0" dirty="0">
                          <a:solidFill>
                            <a:srgbClr val="00B050"/>
                          </a:solidFill>
                        </a:rPr>
                        <a:t>am not  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work</a:t>
                      </a:r>
                      <a:r>
                        <a:rPr lang="en-US" sz="2000" u="sng" dirty="0">
                          <a:solidFill>
                            <a:srgbClr val="FF0000"/>
                          </a:solidFill>
                        </a:rPr>
                        <a:t>ing</a:t>
                      </a:r>
                      <a:endParaRPr lang="en-US" sz="20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you/we/they</a:t>
                      </a:r>
                      <a:r>
                        <a:rPr lang="en-US" sz="2000" baseline="0" dirty="0"/>
                        <a:t>   </a:t>
                      </a:r>
                      <a:r>
                        <a:rPr lang="en-US" sz="2000" baseline="0" dirty="0">
                          <a:solidFill>
                            <a:srgbClr val="00B050"/>
                          </a:solidFill>
                        </a:rPr>
                        <a:t>are not 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work</a:t>
                      </a:r>
                      <a:r>
                        <a:rPr lang="en-US" sz="2000" u="sng" dirty="0">
                          <a:solidFill>
                            <a:srgbClr val="FF0000"/>
                          </a:solidFill>
                        </a:rPr>
                        <a:t>ing</a:t>
                      </a:r>
                      <a:endParaRPr lang="en-US" sz="2000" baseline="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aseline="0" dirty="0"/>
                        <a:t>he</a:t>
                      </a:r>
                      <a:r>
                        <a:rPr lang="en-US" sz="2000" dirty="0"/>
                        <a:t>/she/it            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baseline="0" dirty="0">
                          <a:solidFill>
                            <a:srgbClr val="00B050"/>
                          </a:solidFill>
                        </a:rPr>
                        <a:t>is not 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work</a:t>
                      </a:r>
                      <a:r>
                        <a:rPr lang="en-US" sz="2000" u="sng" dirty="0">
                          <a:solidFill>
                            <a:srgbClr val="FF0000"/>
                          </a:solidFill>
                        </a:rPr>
                        <a:t>ing</a:t>
                      </a:r>
                      <a:endParaRPr lang="en-US" sz="2000" baseline="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I’m not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wo</a:t>
                      </a:r>
                      <a:r>
                        <a:rPr lang="en-US" sz="2000" u="none" dirty="0">
                          <a:solidFill>
                            <a:schemeClr val="tx1"/>
                          </a:solidFill>
                        </a:rPr>
                        <a:t>rking  hard today.</a:t>
                      </a:r>
                      <a:endParaRPr lang="en-US" sz="2000" baseline="0" dirty="0"/>
                    </a:p>
                    <a:p>
                      <a:pPr algn="l"/>
                      <a:r>
                        <a:rPr lang="en-US" sz="2000" dirty="0"/>
                        <a:t>We aren’t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wo</a:t>
                      </a:r>
                      <a:r>
                        <a:rPr lang="en-US" sz="2000" u="none" dirty="0">
                          <a:solidFill>
                            <a:schemeClr val="tx1"/>
                          </a:solidFill>
                        </a:rPr>
                        <a:t>rking  hard today.</a:t>
                      </a:r>
                    </a:p>
                    <a:p>
                      <a:pPr algn="l"/>
                      <a:r>
                        <a:rPr lang="en-US" sz="2000" u="none" dirty="0">
                          <a:solidFill>
                            <a:schemeClr val="tx1"/>
                          </a:solidFill>
                        </a:rPr>
                        <a:t>He is not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wo</a:t>
                      </a:r>
                      <a:r>
                        <a:rPr lang="en-US" sz="2000" u="none" dirty="0">
                          <a:solidFill>
                            <a:schemeClr val="tx1"/>
                          </a:solidFill>
                        </a:rPr>
                        <a:t>rking  hard today.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5061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rgbClr val="00B050"/>
                          </a:solidFill>
                        </a:rPr>
                        <a:t>Am</a:t>
                      </a:r>
                      <a:r>
                        <a:rPr lang="en-US" sz="2000" dirty="0"/>
                        <a:t>  I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work</a:t>
                      </a:r>
                      <a:r>
                        <a:rPr lang="en-US" sz="2000" u="sng" dirty="0">
                          <a:solidFill>
                            <a:srgbClr val="FF0000"/>
                          </a:solidFill>
                        </a:rPr>
                        <a:t>ing</a:t>
                      </a:r>
                      <a:r>
                        <a:rPr lang="en-US" sz="2000" baseline="0" dirty="0">
                          <a:solidFill>
                            <a:srgbClr val="FF0000"/>
                          </a:solidFill>
                        </a:rPr>
                        <a:t>.. ?</a:t>
                      </a:r>
                      <a:endParaRPr lang="en-US" sz="2000" dirty="0"/>
                    </a:p>
                    <a:p>
                      <a:pPr algn="l"/>
                      <a:r>
                        <a:rPr lang="en-US" sz="2000" dirty="0">
                          <a:solidFill>
                            <a:srgbClr val="00B050"/>
                          </a:solidFill>
                        </a:rPr>
                        <a:t>Are</a:t>
                      </a:r>
                      <a:r>
                        <a:rPr lang="en-US" sz="2000" dirty="0"/>
                        <a:t> you/we/they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work</a:t>
                      </a:r>
                      <a:r>
                        <a:rPr lang="en-US" sz="2000" u="sng" dirty="0">
                          <a:solidFill>
                            <a:srgbClr val="FF0000"/>
                          </a:solidFill>
                        </a:rPr>
                        <a:t>ing</a:t>
                      </a:r>
                      <a:r>
                        <a:rPr lang="en-US" sz="2000" baseline="0" dirty="0">
                          <a:solidFill>
                            <a:srgbClr val="FF0000"/>
                          </a:solidFill>
                        </a:rPr>
                        <a:t>.. ?</a:t>
                      </a:r>
                      <a:endParaRPr lang="en-US" sz="20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00B050"/>
                          </a:solidFill>
                        </a:rPr>
                        <a:t>Is </a:t>
                      </a:r>
                      <a:r>
                        <a:rPr lang="en-US" sz="2000" baseline="0" dirty="0"/>
                        <a:t>he</a:t>
                      </a:r>
                      <a:r>
                        <a:rPr lang="en-US" sz="2000" dirty="0"/>
                        <a:t>/she/it </a:t>
                      </a:r>
                      <a:r>
                        <a:rPr lang="en-US" sz="2000" baseline="0" dirty="0"/>
                        <a:t>  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work</a:t>
                      </a:r>
                      <a:r>
                        <a:rPr lang="en-US" sz="2000" u="sng" dirty="0">
                          <a:solidFill>
                            <a:srgbClr val="FF0000"/>
                          </a:solidFill>
                        </a:rPr>
                        <a:t>ing</a:t>
                      </a:r>
                      <a:r>
                        <a:rPr lang="en-US" sz="2000" baseline="0" dirty="0">
                          <a:solidFill>
                            <a:srgbClr val="FF0000"/>
                          </a:solidFill>
                        </a:rPr>
                        <a:t>.. ?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aseline="0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Am</a:t>
                      </a:r>
                      <a:r>
                        <a:rPr lang="en-US" sz="2000" baseline="0" dirty="0"/>
                        <a:t> I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wo</a:t>
                      </a:r>
                      <a:r>
                        <a:rPr lang="en-US" sz="2000" u="none" dirty="0">
                          <a:solidFill>
                            <a:schemeClr val="tx1"/>
                          </a:solidFill>
                        </a:rPr>
                        <a:t>rking  hard today</a:t>
                      </a:r>
                      <a:r>
                        <a:rPr lang="en-US" sz="2000" dirty="0"/>
                        <a:t>?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Are they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wo</a:t>
                      </a:r>
                      <a:r>
                        <a:rPr lang="en-US" sz="2000" u="none" dirty="0">
                          <a:solidFill>
                            <a:schemeClr val="tx1"/>
                          </a:solidFill>
                        </a:rPr>
                        <a:t>rking  hard today?</a:t>
                      </a:r>
                      <a:endParaRPr lang="en-US" sz="2000" baseline="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Is he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wo</a:t>
                      </a:r>
                      <a:r>
                        <a:rPr lang="en-US" sz="2000" u="none" dirty="0">
                          <a:solidFill>
                            <a:schemeClr val="tx1"/>
                          </a:solidFill>
                        </a:rPr>
                        <a:t>rking  hard today?</a:t>
                      </a:r>
                      <a:endParaRPr lang="en-US" sz="2000" baseline="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/>
                    </a:p>
                    <a:p>
                      <a:pPr algn="l"/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224136"/>
          </a:xfrm>
        </p:spPr>
        <p:txBody>
          <a:bodyPr>
            <a:normAutofit/>
          </a:bodyPr>
          <a:lstStyle/>
          <a:p>
            <a:r>
              <a:rPr lang="ru-RU" sz="2800" b="1" dirty="0"/>
              <a:t>Глаголы, не употребляющиеся во временах группы </a:t>
            </a:r>
            <a:r>
              <a:rPr lang="en-US" sz="2800" b="1" dirty="0"/>
              <a:t>Continuous (</a:t>
            </a:r>
            <a:r>
              <a:rPr lang="ru-RU" sz="2800" b="1" dirty="0">
                <a:solidFill>
                  <a:srgbClr val="FF0000"/>
                </a:solidFill>
              </a:rPr>
              <a:t>нет –</a:t>
            </a:r>
            <a:r>
              <a:rPr lang="en-US" sz="2800" b="1" dirty="0" err="1">
                <a:solidFill>
                  <a:srgbClr val="FF0000"/>
                </a:solidFill>
              </a:rPr>
              <a:t>ing</a:t>
            </a:r>
            <a:r>
              <a:rPr lang="en-US" sz="2800" dirty="0"/>
              <a:t>)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52292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/>
              <a:t>like </a:t>
            </a:r>
            <a:r>
              <a:rPr lang="ru-RU" dirty="0"/>
              <a:t>-</a:t>
            </a:r>
            <a:r>
              <a:rPr lang="en-US" dirty="0"/>
              <a:t> </a:t>
            </a:r>
            <a:r>
              <a:rPr lang="ru-RU" dirty="0"/>
              <a:t>нравится</a:t>
            </a:r>
            <a:r>
              <a:rPr lang="en-US" dirty="0"/>
              <a:t>          </a:t>
            </a:r>
            <a:r>
              <a:rPr lang="ru-RU" dirty="0"/>
              <a:t>        </a:t>
            </a:r>
            <a:r>
              <a:rPr lang="en-US" dirty="0"/>
              <a:t>believe</a:t>
            </a:r>
            <a:r>
              <a:rPr lang="ru-RU" dirty="0"/>
              <a:t> - верить</a:t>
            </a:r>
          </a:p>
          <a:p>
            <a:pPr>
              <a:buNone/>
            </a:pPr>
            <a:r>
              <a:rPr lang="en-US" dirty="0"/>
              <a:t>love - </a:t>
            </a:r>
            <a:r>
              <a:rPr lang="ru-RU" dirty="0"/>
              <a:t>любить</a:t>
            </a:r>
            <a:r>
              <a:rPr lang="en-US" dirty="0"/>
              <a:t>                     remember</a:t>
            </a:r>
            <a:r>
              <a:rPr lang="ru-RU" dirty="0"/>
              <a:t> - помнить</a:t>
            </a:r>
            <a:endParaRPr lang="en-US" dirty="0"/>
          </a:p>
          <a:p>
            <a:pPr>
              <a:buNone/>
            </a:pPr>
            <a:r>
              <a:rPr lang="en-US" dirty="0"/>
              <a:t>hate </a:t>
            </a:r>
            <a:r>
              <a:rPr lang="ru-RU" dirty="0"/>
              <a:t>- ненавидеть</a:t>
            </a:r>
            <a:r>
              <a:rPr lang="en-US" dirty="0"/>
              <a:t>             forget</a:t>
            </a:r>
            <a:r>
              <a:rPr lang="ru-RU" dirty="0"/>
              <a:t> - забывать</a:t>
            </a:r>
            <a:endParaRPr lang="en-US" dirty="0"/>
          </a:p>
          <a:p>
            <a:pPr>
              <a:buNone/>
            </a:pPr>
            <a:r>
              <a:rPr lang="en-US" dirty="0"/>
              <a:t>want </a:t>
            </a:r>
            <a:r>
              <a:rPr lang="ru-RU" dirty="0"/>
              <a:t> - хотеть</a:t>
            </a:r>
            <a:r>
              <a:rPr lang="en-US" dirty="0"/>
              <a:t>                     belong (to)  </a:t>
            </a:r>
            <a:r>
              <a:rPr lang="ru-RU" dirty="0"/>
              <a:t>- принадлежать</a:t>
            </a:r>
            <a:endParaRPr lang="en-US" dirty="0"/>
          </a:p>
          <a:p>
            <a:pPr>
              <a:buNone/>
            </a:pPr>
            <a:r>
              <a:rPr lang="en-US" dirty="0"/>
              <a:t>wish</a:t>
            </a:r>
            <a:r>
              <a:rPr lang="ru-RU" dirty="0"/>
              <a:t>/</a:t>
            </a:r>
            <a:r>
              <a:rPr lang="en-US" dirty="0"/>
              <a:t>desire </a:t>
            </a:r>
            <a:r>
              <a:rPr lang="ru-RU" dirty="0"/>
              <a:t>- желать</a:t>
            </a:r>
            <a:r>
              <a:rPr lang="en-US" dirty="0"/>
              <a:t>        contain  </a:t>
            </a:r>
            <a:r>
              <a:rPr lang="ru-RU" dirty="0"/>
              <a:t>- содержать</a:t>
            </a:r>
            <a:r>
              <a:rPr lang="en-US" dirty="0"/>
              <a:t>                 </a:t>
            </a:r>
          </a:p>
          <a:p>
            <a:pPr>
              <a:buNone/>
            </a:pPr>
            <a:r>
              <a:rPr lang="en-US" dirty="0"/>
              <a:t>seem </a:t>
            </a:r>
            <a:r>
              <a:rPr lang="ru-RU" dirty="0"/>
              <a:t> - казаться                 </a:t>
            </a:r>
            <a:r>
              <a:rPr lang="en-US" dirty="0"/>
              <a:t>consist (of)</a:t>
            </a:r>
            <a:r>
              <a:rPr lang="ru-RU" dirty="0"/>
              <a:t> - состоять</a:t>
            </a:r>
            <a:endParaRPr lang="en-US" dirty="0"/>
          </a:p>
          <a:p>
            <a:pPr>
              <a:buNone/>
            </a:pPr>
            <a:r>
              <a:rPr lang="en-US" dirty="0"/>
              <a:t>need </a:t>
            </a:r>
            <a:r>
              <a:rPr lang="ru-RU" dirty="0"/>
              <a:t> - нуждаться</a:t>
            </a:r>
            <a:r>
              <a:rPr lang="en-US" dirty="0"/>
              <a:t>              notice</a:t>
            </a:r>
            <a:r>
              <a:rPr lang="ru-RU" dirty="0"/>
              <a:t> - замечать</a:t>
            </a:r>
            <a:endParaRPr lang="en-US" dirty="0"/>
          </a:p>
          <a:p>
            <a:pPr>
              <a:buNone/>
            </a:pPr>
            <a:r>
              <a:rPr lang="en-US" dirty="0"/>
              <a:t>prefer  </a:t>
            </a:r>
            <a:r>
              <a:rPr lang="ru-RU" dirty="0"/>
              <a:t>- предпочитать</a:t>
            </a:r>
            <a:r>
              <a:rPr lang="en-US" dirty="0"/>
              <a:t>     depend (on)</a:t>
            </a:r>
            <a:r>
              <a:rPr lang="ru-RU" dirty="0"/>
              <a:t> - зависеть</a:t>
            </a:r>
            <a:endParaRPr lang="en-US" dirty="0"/>
          </a:p>
          <a:p>
            <a:pPr>
              <a:buNone/>
            </a:pPr>
            <a:r>
              <a:rPr lang="en-US" dirty="0"/>
              <a:t>know  </a:t>
            </a:r>
            <a:r>
              <a:rPr lang="ru-RU" dirty="0"/>
              <a:t>- знать</a:t>
            </a:r>
            <a:r>
              <a:rPr lang="en-US" dirty="0"/>
              <a:t>                       possess</a:t>
            </a:r>
            <a:r>
              <a:rPr lang="ru-RU" dirty="0"/>
              <a:t> - владеть</a:t>
            </a:r>
            <a:endParaRPr lang="en-US" dirty="0"/>
          </a:p>
          <a:p>
            <a:pPr>
              <a:buNone/>
            </a:pPr>
            <a:r>
              <a:rPr lang="en-US" dirty="0"/>
              <a:t>mean</a:t>
            </a:r>
            <a:r>
              <a:rPr lang="ru-RU" dirty="0"/>
              <a:t> - значить                                 </a:t>
            </a:r>
            <a:r>
              <a:rPr lang="en-US" dirty="0">
                <a:solidFill>
                  <a:srgbClr val="00B050"/>
                </a:solidFill>
              </a:rPr>
              <a:t>see</a:t>
            </a:r>
            <a:r>
              <a:rPr lang="ru-RU" dirty="0">
                <a:solidFill>
                  <a:srgbClr val="00B050"/>
                </a:solidFill>
              </a:rPr>
              <a:t> - видеть</a:t>
            </a:r>
            <a:endParaRPr lang="en-US" dirty="0">
              <a:solidFill>
                <a:srgbClr val="00B050"/>
              </a:solidFill>
            </a:endParaRPr>
          </a:p>
          <a:p>
            <a:pPr>
              <a:buNone/>
            </a:pPr>
            <a:r>
              <a:rPr lang="en-US" dirty="0"/>
              <a:t>suppose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- предполагать                 </a:t>
            </a:r>
            <a:r>
              <a:rPr lang="en-US" dirty="0">
                <a:solidFill>
                  <a:srgbClr val="00B050"/>
                </a:solidFill>
              </a:rPr>
              <a:t>hear</a:t>
            </a:r>
            <a:r>
              <a:rPr lang="ru-RU" dirty="0">
                <a:solidFill>
                  <a:srgbClr val="00B050"/>
                </a:solidFill>
              </a:rPr>
              <a:t> -слышать</a:t>
            </a:r>
            <a:endParaRPr lang="en-US" dirty="0">
              <a:solidFill>
                <a:srgbClr val="00B050"/>
              </a:solidFill>
            </a:endParaRPr>
          </a:p>
          <a:p>
            <a:pPr>
              <a:buNone/>
            </a:pPr>
            <a:r>
              <a:rPr lang="en-US" dirty="0" err="1"/>
              <a:t>realise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– понимать, осознавать   </a:t>
            </a:r>
            <a:r>
              <a:rPr lang="en-US" dirty="0">
                <a:solidFill>
                  <a:srgbClr val="00B050"/>
                </a:solidFill>
              </a:rPr>
              <a:t>smell</a:t>
            </a:r>
            <a:r>
              <a:rPr lang="ru-RU" dirty="0">
                <a:solidFill>
                  <a:srgbClr val="00B050"/>
                </a:solidFill>
              </a:rPr>
              <a:t> - пахнуть</a:t>
            </a:r>
            <a:endParaRPr lang="en-US" dirty="0">
              <a:solidFill>
                <a:srgbClr val="00B050"/>
              </a:solidFill>
            </a:endParaRPr>
          </a:p>
          <a:p>
            <a:pPr>
              <a:buNone/>
            </a:pPr>
            <a:r>
              <a:rPr lang="en-US" dirty="0"/>
              <a:t>understand   </a:t>
            </a:r>
            <a:r>
              <a:rPr lang="ru-RU" dirty="0"/>
              <a:t>- понимать</a:t>
            </a:r>
            <a:r>
              <a:rPr lang="en-US" dirty="0"/>
              <a:t>                </a:t>
            </a:r>
            <a:r>
              <a:rPr lang="en-US" dirty="0">
                <a:solidFill>
                  <a:srgbClr val="00B050"/>
                </a:solidFill>
              </a:rPr>
              <a:t> taste</a:t>
            </a:r>
            <a:r>
              <a:rPr lang="ru-RU" dirty="0">
                <a:solidFill>
                  <a:srgbClr val="00B050"/>
                </a:solidFill>
              </a:rPr>
              <a:t> – иметь вкус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</a:themeOverride>
</file>

<file path=ppt/theme/themeOverride2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</a:themeOverride>
</file>

<file path=ppt/theme/themeOverride3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204</TotalTime>
  <Words>324</Words>
  <Application>Microsoft Office PowerPoint</Application>
  <PresentationFormat>Экран (4:3)</PresentationFormat>
  <Paragraphs>56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Georgia</vt:lpstr>
      <vt:lpstr>Trebuchet MS</vt:lpstr>
      <vt:lpstr>Wingdings 2</vt:lpstr>
      <vt:lpstr>Городская</vt:lpstr>
      <vt:lpstr>АЭС1 английский 04.12</vt:lpstr>
      <vt:lpstr>Present Continuous</vt:lpstr>
      <vt:lpstr> Present Continuous употребляется для выражения</vt:lpstr>
      <vt:lpstr>Слова - указатели</vt:lpstr>
      <vt:lpstr>Образование Present Continuous</vt:lpstr>
      <vt:lpstr>Глаголы, не употребляющиеся во временах группы Continuous (нет –ing)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 be</dc:title>
  <dc:creator>Олег</dc:creator>
  <cp:lastModifiedBy>user</cp:lastModifiedBy>
  <cp:revision>43</cp:revision>
  <dcterms:created xsi:type="dcterms:W3CDTF">2015-10-07T20:56:43Z</dcterms:created>
  <dcterms:modified xsi:type="dcterms:W3CDTF">2025-12-05T07:59:29Z</dcterms:modified>
</cp:coreProperties>
</file>